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20E"/>
    <a:srgbClr val="BFB9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7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6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876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34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7550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687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6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9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6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28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7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4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9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15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80E3-470C-4527-B88C-0E7AFEDEFA6F}" type="datetimeFigureOut">
              <a:rPr lang="en-US" smtClean="0"/>
              <a:t>10/09/2021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80A780-E04B-438D-9333-B9A12A002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3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464369C-8DFB-40CC-991A-72834DC0D6A7}"/>
              </a:ext>
            </a:extLst>
          </p:cNvPr>
          <p:cNvSpPr txBox="1">
            <a:spLocks/>
          </p:cNvSpPr>
          <p:nvPr/>
        </p:nvSpPr>
        <p:spPr>
          <a:xfrm>
            <a:off x="821635" y="0"/>
            <a:ext cx="9144000" cy="9094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>
                <a:solidFill>
                  <a:schemeClr val="accent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Tuần 2 tiết 2</a:t>
            </a:r>
            <a:endParaRPr lang="en-US" sz="3600" i="1" u="sng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F356354-B3AB-413F-B131-7FB714895ABB}"/>
              </a:ext>
            </a:extLst>
          </p:cNvPr>
          <p:cNvSpPr txBox="1">
            <a:spLocks/>
          </p:cNvSpPr>
          <p:nvPr/>
        </p:nvSpPr>
        <p:spPr>
          <a:xfrm>
            <a:off x="821635" y="105354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i="1" u="sng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2 : LƯU TRỮ VÀ TRAO ĐỔI THÔNG TIN</a:t>
            </a:r>
            <a:endParaRPr lang="en-US" sz="320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/>
          </a:p>
        </p:txBody>
      </p:sp>
      <p:pic>
        <p:nvPicPr>
          <p:cNvPr id="1028" name="Picture 4" descr="Văn hóa Việt Nam">
            <a:extLst>
              <a:ext uri="{FF2B5EF4-FFF2-40B4-BE49-F238E27FC236}">
                <a16:creationId xmlns:a16="http://schemas.microsoft.com/office/drawing/2014/main" id="{30064DBD-A109-4300-B6F3-A822DF2C22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670" y="2709310"/>
            <a:ext cx="8600660" cy="1552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9401DB4-EC0B-4772-A154-9B01D08CC7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780219"/>
              </p:ext>
            </p:extLst>
          </p:nvPr>
        </p:nvGraphicFramePr>
        <p:xfrm>
          <a:off x="1795669" y="4365072"/>
          <a:ext cx="9985513" cy="106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5513">
                  <a:extLst>
                    <a:ext uri="{9D8B030D-6E8A-4147-A177-3AD203B41FA5}">
                      <a16:colId xmlns:a16="http://schemas.microsoft.com/office/drawing/2014/main" val="3368182266"/>
                    </a:ext>
                  </a:extLst>
                </a:gridCol>
              </a:tblGrid>
              <a:tr h="1068320">
                <a:tc>
                  <a:txBody>
                    <a:bodyPr/>
                    <a:lstStyle/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** Các em đã biết đ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ợc thế nào là thông tin. Hôm nay chúng ta sẽ tìm hiểu về </a:t>
                      </a:r>
                      <a:r>
                        <a:rPr lang="en-US" sz="2800" b="0" i="0" u="none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lưu trữ và trao đổi thông tin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878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6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91A44-3615-49F1-845A-A3F6BE8F32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sz="28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28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B188A97-61C8-43E7-8980-798F9F7B0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716653"/>
              </p:ext>
            </p:extLst>
          </p:nvPr>
        </p:nvGraphicFramePr>
        <p:xfrm>
          <a:off x="834887" y="291547"/>
          <a:ext cx="11184835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4835">
                  <a:extLst>
                    <a:ext uri="{9D8B030D-6E8A-4147-A177-3AD203B41FA5}">
                      <a16:colId xmlns:a16="http://schemas.microsoft.com/office/drawing/2014/main" val="3593681551"/>
                    </a:ext>
                  </a:extLst>
                </a:gridCol>
              </a:tblGrid>
              <a:tr h="1789073">
                <a:tc>
                  <a:txBody>
                    <a:bodyPr/>
                    <a:lstStyle/>
                    <a:p>
                      <a:r>
                        <a:rPr lang="en-US" sz="2800" b="0">
                          <a:solidFill>
                            <a:srgbClr val="7030A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⓵</a:t>
                      </a:r>
                      <a:r>
                        <a:rPr lang="en-US" sz="2800" b="0">
                          <a:solidFill>
                            <a:srgbClr val="7030A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MỤC TIÊU :</a:t>
                      </a: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🌿 Nhận biết được khái niệm về lưu trữ thông tin</a:t>
                      </a:r>
                      <a:b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🌿 Nhận biết được khái niệm về trao đổi thông tin</a:t>
                      </a:r>
                      <a:b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🌿 Nắm được vai trò của hoạt động thông tin</a:t>
                      </a:r>
                      <a:endParaRPr lang="en-US" sz="28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27003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226B39F-7665-4D19-AC89-5F5C7FD81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299140"/>
              </p:ext>
            </p:extLst>
          </p:nvPr>
        </p:nvGraphicFramePr>
        <p:xfrm>
          <a:off x="914400" y="2385391"/>
          <a:ext cx="11105321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5321">
                  <a:extLst>
                    <a:ext uri="{9D8B030D-6E8A-4147-A177-3AD203B41FA5}">
                      <a16:colId xmlns:a16="http://schemas.microsoft.com/office/drawing/2014/main" val="4057674386"/>
                    </a:ext>
                  </a:extLst>
                </a:gridCol>
              </a:tblGrid>
              <a:tr h="126059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>
                          <a:solidFill>
                            <a:srgbClr val="7030A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⓶</a:t>
                      </a:r>
                      <a:r>
                        <a:rPr lang="en-US" sz="2800" b="0">
                          <a:solidFill>
                            <a:srgbClr val="7030A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NỘI DUNG :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Ⓐ</a:t>
                      </a: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LƯU TRỮ THÔNG TIN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  ✤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r>
                        <a:rPr lang="vi-VN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 trữ thông tin</a:t>
                      </a:r>
                      <a:r>
                        <a:rPr lang="en-US" sz="2800" b="0" i="1" u="none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 </a:t>
                      </a:r>
                      <a:r>
                        <a:rPr lang="en-US" sz="2800" b="0" u="none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là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thông tin vào vật mang tin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  ✤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về l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 trữ thông tin là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</a:t>
                      </a:r>
                      <a:r>
                        <a:rPr lang="en-US" sz="28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 dụ 1 : Em ghi bài vào vở. Em đ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thông tin vào vở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</a:t>
                      </a:r>
                      <a:r>
                        <a:rPr lang="en-US" sz="28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 dụ 2 : Phóng viên ghi âm lại lời nói của ng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ời dự tuyển vào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máy ghi âm. Phóng viên l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 trữ thông tin vào máy ghi âm</a:t>
                      </a:r>
                    </a:p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468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29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89A79B3-557B-44B2-BC75-7EFE9D763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729179"/>
              </p:ext>
            </p:extLst>
          </p:nvPr>
        </p:nvGraphicFramePr>
        <p:xfrm>
          <a:off x="1139685" y="212035"/>
          <a:ext cx="10840280" cy="2358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0280">
                  <a:extLst>
                    <a:ext uri="{9D8B030D-6E8A-4147-A177-3AD203B41FA5}">
                      <a16:colId xmlns:a16="http://schemas.microsoft.com/office/drawing/2014/main" val="2759104902"/>
                    </a:ext>
                  </a:extLst>
                </a:gridCol>
              </a:tblGrid>
              <a:tr h="2358887">
                <a:tc>
                  <a:txBody>
                    <a:bodyPr/>
                    <a:lstStyle/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✤</a:t>
                      </a:r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Dữ liệu</a:t>
                      </a:r>
                      <a:r>
                        <a:rPr lang="en-US" sz="2800" b="0" i="0" u="none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:</a:t>
                      </a:r>
                      <a:r>
                        <a:rPr lang="en-US" sz="2800" b="0" i="1" u="none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là thông tin d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ới dạng đ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ợc chứa trong vật mang tin</a:t>
                      </a:r>
                      <a:endParaRPr lang="en-US" sz="2800" b="0">
                        <a:solidFill>
                          <a:srgbClr val="FF0000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  <a:cs typeface="Tahoma" panose="020B0604030504040204" pitchFamily="34" charset="0"/>
                      </a:endParaRP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✤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về dữ liệu là :</a:t>
                      </a:r>
                      <a:endParaRPr lang="en-US" sz="2800" b="0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3 : Dòng chữ trong trang vở là dữ liệu. Trang vở là vật mang tin</a:t>
                      </a:r>
                    </a:p>
                    <a:p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4 : Hình ảnh trong ti vi là dữ liệu. Ti vi là vật mang tin</a:t>
                      </a:r>
                      <a:endParaRPr lang="en-US" sz="2800" b="0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16494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75E725B-5B07-41C3-B5C2-1F1EF30D7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755286"/>
              </p:ext>
            </p:extLst>
          </p:nvPr>
        </p:nvGraphicFramePr>
        <p:xfrm>
          <a:off x="1139685" y="3058159"/>
          <a:ext cx="1082702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7028">
                  <a:extLst>
                    <a:ext uri="{9D8B030D-6E8A-4147-A177-3AD203B41FA5}">
                      <a16:colId xmlns:a16="http://schemas.microsoft.com/office/drawing/2014/main" val="1450846393"/>
                    </a:ext>
                  </a:extLst>
                </a:gridCol>
              </a:tblGrid>
              <a:tr h="1228919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Ⓑ</a:t>
                      </a: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TRAO ĐỔI THÔNG TIN </a:t>
                      </a:r>
                    </a:p>
                    <a:p>
                      <a:pPr algn="l"/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✤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Trao đổi thông tin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là gửi thông tin tới bên nhận và nhận thông tin từ bên gửi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         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✤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về trao đổi thông tin là :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5 : Khi nghe tiếng trống vang lên em nhắc bạn               đến giờ vào lớp. Bạn dặn em chiều nay đi đá bóng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🌾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Ví dụ 6 : Mẹ dặn em chiều gom quần áo vô kẻo m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ớt hết. Em nói với mẹ mua tập vở cho em để ghi bài</a:t>
                      </a:r>
                      <a:endParaRPr lang="en-US" sz="2800" b="0" kern="120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0852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888D1D9-2794-466B-91D0-196F331A0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220336"/>
              </p:ext>
            </p:extLst>
          </p:nvPr>
        </p:nvGraphicFramePr>
        <p:xfrm>
          <a:off x="702366" y="185530"/>
          <a:ext cx="11489634" cy="234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9634">
                  <a:extLst>
                    <a:ext uri="{9D8B030D-6E8A-4147-A177-3AD203B41FA5}">
                      <a16:colId xmlns:a16="http://schemas.microsoft.com/office/drawing/2014/main" val="830097865"/>
                    </a:ext>
                  </a:extLst>
                </a:gridCol>
              </a:tblGrid>
              <a:tr h="234563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Ⓒ</a:t>
                      </a: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CÁC B</a:t>
                      </a:r>
                      <a:r>
                        <a:rPr lang="vi-VN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ỚC TRONG HOẠT ĐỘNG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THÔNG TIN CỦA CON NG</a:t>
                      </a:r>
                      <a:r>
                        <a:rPr lang="vi-VN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ỜI</a:t>
                      </a:r>
                    </a:p>
                    <a:p>
                      <a:pPr marL="457200" marR="0" lvl="0" indent="-4572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"/>
                        <a:tabLst/>
                        <a:defRPr/>
                      </a:pP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Mọi quá trình đều trải qua các b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ớc. T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ơng tự nh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 vậy quá trình hoạt động thông tin của con ng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ời cũng trải qua các b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ớc nh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 sau 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  <a:defRPr/>
                      </a:pP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      Thông tin vào    Xử lý thông tin    Thông tin ra    Ghi nhớ và l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u trữ </a:t>
                      </a:r>
                      <a:endParaRPr lang="en-US" sz="2800" b="0" i="0" u="none" kern="120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390692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D4FCADF-CE46-41F2-84EB-C06E1F826E92}"/>
              </a:ext>
            </a:extLst>
          </p:cNvPr>
          <p:cNvCxnSpPr>
            <a:cxnSpLocks/>
          </p:cNvCxnSpPr>
          <p:nvPr/>
        </p:nvCxnSpPr>
        <p:spPr>
          <a:xfrm>
            <a:off x="3657600" y="2160104"/>
            <a:ext cx="3710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4326791-976A-4630-B1FC-9BC1297E1930}"/>
              </a:ext>
            </a:extLst>
          </p:cNvPr>
          <p:cNvCxnSpPr>
            <a:cxnSpLocks/>
          </p:cNvCxnSpPr>
          <p:nvPr/>
        </p:nvCxnSpPr>
        <p:spPr>
          <a:xfrm>
            <a:off x="6453809" y="2199861"/>
            <a:ext cx="3975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8AD3AFC-70BB-45AA-A43A-04516CEAF578}"/>
              </a:ext>
            </a:extLst>
          </p:cNvPr>
          <p:cNvCxnSpPr>
            <a:cxnSpLocks/>
          </p:cNvCxnSpPr>
          <p:nvPr/>
        </p:nvCxnSpPr>
        <p:spPr>
          <a:xfrm>
            <a:off x="8799444" y="2160104"/>
            <a:ext cx="3180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E14198E-B204-4DCE-8D3F-87B98B1E4A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880710"/>
              </p:ext>
            </p:extLst>
          </p:nvPr>
        </p:nvGraphicFramePr>
        <p:xfrm>
          <a:off x="702366" y="2822713"/>
          <a:ext cx="1148963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9634">
                  <a:extLst>
                    <a:ext uri="{9D8B030D-6E8A-4147-A177-3AD203B41FA5}">
                      <a16:colId xmlns:a16="http://schemas.microsoft.com/office/drawing/2014/main" val="3999247939"/>
                    </a:ext>
                  </a:extLst>
                </a:gridCol>
              </a:tblGrid>
              <a:tr h="279620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MS Mincho" panose="02020609040205080304" pitchFamily="49" charset="-128"/>
                          <a:ea typeface="MS Mincho" panose="02020609040205080304" pitchFamily="49" charset="-128"/>
                          <a:cs typeface="Tahoma" panose="020B0604030504040204" pitchFamily="34" charset="0"/>
                        </a:rPr>
                        <a:t>Ⓓ</a:t>
                      </a:r>
                      <a:r>
                        <a:rPr lang="en-US" sz="2800" b="1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VAI TRÒ QUAN TRỌNG CỦA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1" u="sng" kern="120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THÔNG TIN VÀ HOẠT ĐỘNG THÔNG TIN</a:t>
                      </a:r>
                    </a:p>
                    <a:p>
                      <a:pPr marL="457200" marR="0" lvl="0" indent="-4572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Char char=""/>
                        <a:tabLst/>
                        <a:defRPr/>
                      </a:pP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Thông tin rất quan trọng đối với con ng</a:t>
                      </a:r>
                      <a:r>
                        <a:rPr lang="vi-VN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ư</a:t>
                      </a:r>
                      <a:r>
                        <a:rPr lang="en-US" sz="2800" b="0" i="0" u="none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ời, thiếu thông tin sẽ gây ra nhiều hậu quả nghiêm trọng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 2" panose="05020102010507070707" pitchFamily="18" charset="2"/>
                        <a:buNone/>
                        <a:tabLst/>
                        <a:defRPr/>
                      </a:pPr>
                      <a:r>
                        <a:rPr lang="en-US" sz="28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🌾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 dụ 7 : Đi trên đ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ờng bị bịt tai, bị che mắt, và thiếu thông tin ng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ời ta có thể gây ra tai nạn và th</a:t>
                      </a:r>
                      <a:r>
                        <a:rPr lang="vi-VN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ơng vong </a:t>
                      </a:r>
                      <a:endParaRPr lang="en-US" sz="2800" b="0" i="1" u="sng" kern="1200">
                        <a:solidFill>
                          <a:srgbClr val="FFC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0409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7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BFABDB8-0F14-4BCE-92A9-CB1CB2AE1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609846"/>
              </p:ext>
            </p:extLst>
          </p:nvPr>
        </p:nvGraphicFramePr>
        <p:xfrm>
          <a:off x="1431233" y="251791"/>
          <a:ext cx="10535479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5479">
                  <a:extLst>
                    <a:ext uri="{9D8B030D-6E8A-4147-A177-3AD203B41FA5}">
                      <a16:colId xmlns:a16="http://schemas.microsoft.com/office/drawing/2014/main" val="1639301182"/>
                    </a:ext>
                  </a:extLst>
                </a:gridCol>
              </a:tblGrid>
              <a:tr h="2266121">
                <a:tc>
                  <a:txBody>
                    <a:bodyPr/>
                    <a:lstStyle/>
                    <a:p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Bài tập 1 </a:t>
                      </a:r>
                      <a:r>
                        <a:rPr lang="en-US" sz="280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(về nhà) Các ví dụ về dữ liệu trong các môn học khác là :</a:t>
                      </a: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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 dụ 8 : Môn hoạ - Hình ảnh trong bức tranh là dữ liệu. Bức tranh là vật mang tin</a:t>
                      </a: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Wingdings 2" panose="05020102010507070707" pitchFamily="18" charset="2"/>
                        </a:rPr>
                        <a:t>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Ví dụ 9 : Môn lý - Dòng điện trong sấm chớp là dữ liệu. Sấm chớp là vật mang tin</a:t>
                      </a: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Vậy em có thể nêu thêm vài ví dụ nữa về dữ liệu và vật mang tin ở các môn học khác (nh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hoá, văn, địa…… chẳng hạn)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35407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5701F6C-680B-4DD2-B4D1-184A860E6A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346941"/>
              </p:ext>
            </p:extLst>
          </p:nvPr>
        </p:nvGraphicFramePr>
        <p:xfrm>
          <a:off x="1470990" y="4231491"/>
          <a:ext cx="10535479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5479">
                  <a:extLst>
                    <a:ext uri="{9D8B030D-6E8A-4147-A177-3AD203B41FA5}">
                      <a16:colId xmlns:a16="http://schemas.microsoft.com/office/drawing/2014/main" val="2539397699"/>
                    </a:ext>
                  </a:extLst>
                </a:gridCol>
              </a:tblGrid>
              <a:tr h="2089796">
                <a:tc>
                  <a:txBody>
                    <a:bodyPr/>
                    <a:lstStyle/>
                    <a:p>
                      <a:r>
                        <a:rPr lang="en-US" sz="2800" b="0" i="1" u="sng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Bài tập 2 </a:t>
                      </a:r>
                      <a:r>
                        <a:rPr lang="en-US" sz="280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(về nhà) Ví dụ về các b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ớc trong quá trình sản xuất muối là : </a:t>
                      </a:r>
                    </a:p>
                    <a:p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Thông tin vào </a:t>
                      </a:r>
                      <a:r>
                        <a:rPr lang="en-US" sz="2800" b="0" kern="1200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(axit + bazơ) ➝ xử lý và phản ứng ➝ thông tin ra (dung dịch muối)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Vậy em có thể nêu thêm vài ví dụ nữa về các b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ớc trong các quá trình ở các môn học khác (nh</a:t>
                      </a:r>
                      <a:r>
                        <a:rPr lang="vi-VN" sz="2800" b="0">
                          <a:solidFill>
                            <a:srgbClr val="FF0000"/>
                          </a:solidFill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r>
                        <a:rPr lang="en-US" sz="2800" b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sinh, toán, địa…… chẳng hạn)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1131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253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582</TotalTime>
  <Words>677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Mincho</vt:lpstr>
      <vt:lpstr>Arial</vt:lpstr>
      <vt:lpstr>Century Gothic</vt:lpstr>
      <vt:lpstr>Tahoma</vt:lpstr>
      <vt:lpstr>Wingdings 2</vt:lpstr>
      <vt:lpstr>Wingdings 3</vt:lpstr>
      <vt:lpstr>Wisp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KimThui</dc:creator>
  <cp:lastModifiedBy>KimThui</cp:lastModifiedBy>
  <cp:revision>84</cp:revision>
  <dcterms:created xsi:type="dcterms:W3CDTF">2021-09-08T03:58:23Z</dcterms:created>
  <dcterms:modified xsi:type="dcterms:W3CDTF">2021-09-10T04:28:26Z</dcterms:modified>
</cp:coreProperties>
</file>